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106" r:id="rId2"/>
    <p:sldId id="2090" r:id="rId3"/>
    <p:sldId id="2097" r:id="rId4"/>
    <p:sldId id="2108" r:id="rId5"/>
    <p:sldId id="2117" r:id="rId6"/>
    <p:sldId id="2122" r:id="rId7"/>
    <p:sldId id="2120" r:id="rId8"/>
    <p:sldId id="2128" r:id="rId9"/>
    <p:sldId id="2129" r:id="rId10"/>
    <p:sldId id="20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1373"/>
    <p:restoredTop sz="96208"/>
  </p:normalViewPr>
  <p:slideViewPr>
    <p:cSldViewPr snapToGrid="0" snapToObjects="1" showGuides="1">
      <p:cViewPr varScale="1">
        <p:scale>
          <a:sx n="46" d="100"/>
          <a:sy n="46" d="100"/>
        </p:scale>
        <p:origin x="200" y="1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3F819-EBC6-6542-BA8D-B9A32B76507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453D0-2FA4-8D4A-BC3D-57D35E0FC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46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0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https://git-scm.com/book/en/v2/Git-Branching-Branches-in-a-Nutshell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0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DA5C-23ED-C84F-A0D8-9B1FD2940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61F38-57C6-784D-BBB1-279990ADC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8F55-20EB-6C47-AA8A-183A5498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553AE-94E1-504F-A137-EC452483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0826C-E629-9845-A478-5A98347E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D352-B194-8941-8C42-01E977F1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80C78-5D7F-134B-83CC-06B60931B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5D2B4-2313-5249-88FC-8BDC6169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A5868-768D-2E46-BF86-237336FD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B6A3D-799B-F04C-A741-AD117519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6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3CE63-E815-B746-962C-B8AB52F43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E1505-5186-E44F-BF44-746056ADF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BEC4-6AB1-CB4D-A913-76E7C521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D9166-1C5E-FF47-8A23-FDE761E7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30D9-0403-2F49-8AE6-E5EA33E9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56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4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85388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201649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399765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37468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207876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343104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35103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BBAF-8DC0-4F49-8F3A-C12AA167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F5E29-8AC0-EB45-BE05-366B3744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2324-F9E1-EB44-BEC8-CE64C704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1CB41-84A2-0843-B04D-58187691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7511F-D6BF-9041-A22A-6497DBD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7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7F0F-7646-674E-A1D4-3A9013DA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9405D-96E8-6F48-B135-67367A6D0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20C3-4DB6-6348-BB68-41FA9BA2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B0FD-74D2-8D4A-8EEC-6DCE63F7F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C5B2F-E5E5-B441-99A7-9E64728B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9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C916-0D56-784A-A9E2-A5F1F71D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2FEA-4FF1-604E-BD0C-CFCE49B0C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F0779-9883-A641-87A8-61E86109B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C8B1D-15B9-374A-9D94-46EE4358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7F59A-71C8-514E-AE82-4DDFC754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E11D4-1F14-0A4D-9BA2-6F07BD3F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8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38C1-DFE6-2849-8CB3-1F42A689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6294-8126-D445-8E35-C880FC7FB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E2DEB-06BA-F442-A4A8-83E00F9BA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29BCC-BFF9-E442-87CB-B6ADC71EE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BB831-EDE8-F64E-A26E-24CF90268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351AC8-05E3-1347-B50B-C38104CEE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2222C-4EA8-9647-9755-62A83DA3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39E91-B494-4144-9A5A-6FEF37CB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5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51BF-A3B9-FD49-B791-FC59696E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5AE8E-F0B1-6644-9336-67351281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3C0C8-B017-7344-BB53-79B2965E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204A4-4BF2-074D-A4B0-A614B036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6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C2D51-DFA9-1346-BCBB-7287E489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C87BE-CD95-8944-98E6-41A6454E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12E32-FC93-004A-9EBD-685D298B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B44E-DBC5-B64A-AB45-86254349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4E433-8EFF-144D-996F-0F110A4B7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569E3-4673-A54D-853F-1BBB72069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28A03-4E91-3D4F-8772-339D430F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DAB78-E179-4F48-B3B1-6A3D574E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26163-E156-4442-95C9-35C4F10D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3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B3B0-7B33-4B4D-B309-FD43B969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CB6C8-8E9C-0241-B37F-C77958D72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DEC57-09CA-544A-AFDA-9EFB2D976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012A5-B7C8-9845-A138-FA3C7696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25BCC-12DB-B243-A08C-89F14C94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475B0-0CAD-5E49-9093-06134995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DBB1AE-C1D0-EF4C-89BF-2D721D59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A961B-AFE2-8E47-B743-50B1BBE7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763D-0EA3-0B4E-AAC0-96336574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A4359-5D85-2C40-8AA9-075767B8181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E7C1E-5CA2-A44D-9ED1-37D835ABB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99D0B-404C-2D4C-A1D6-FFA59DA0C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2743A-9311-A841-B863-A6FF59EDA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cs/git-check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git-scm.com/docs/git-branch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3425B-9F4E-9040-94FB-F2F979C17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7805132" cy="2769175"/>
          </a:xfrm>
        </p:spPr>
        <p:txBody>
          <a:bodyPr/>
          <a:lstStyle/>
          <a:p>
            <a:r>
              <a:rPr lang="en-US" dirty="0"/>
              <a:t>Make &amp; Merge Branches!</a:t>
            </a:r>
          </a:p>
          <a:p>
            <a:endParaRPr lang="en-US" dirty="0"/>
          </a:p>
          <a:p>
            <a:r>
              <a:rPr lang="en-US" dirty="0"/>
              <a:t>Hands-on C</a:t>
            </a:r>
          </a:p>
        </p:txBody>
      </p:sp>
    </p:spTree>
    <p:extLst>
      <p:ext uri="{BB962C8B-B14F-4D97-AF65-F5344CB8AC3E}">
        <p14:creationId xmlns:p14="http://schemas.microsoft.com/office/powerpoint/2010/main" val="190945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3EFDE591-D856-F244-8B21-548424EDFF06}"/>
              </a:ext>
            </a:extLst>
          </p:cNvPr>
          <p:cNvSpPr/>
          <p:nvPr/>
        </p:nvSpPr>
        <p:spPr>
          <a:xfrm>
            <a:off x="1009934" y="1919288"/>
            <a:ext cx="4572000" cy="4572000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B52EA-3046-0940-B0F2-BA52609C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Pull vs Push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489B3-70B9-6B4A-9772-B926D6938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42" y="1681163"/>
            <a:ext cx="557893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git push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000FDC-DEC2-9D4B-9317-35EC9A8D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642" y="2505075"/>
            <a:ext cx="5578934" cy="3684588"/>
          </a:xfrm>
        </p:spPr>
        <p:txBody>
          <a:bodyPr/>
          <a:lstStyle/>
          <a:p>
            <a:pPr fontAlgn="base"/>
            <a:r>
              <a:rPr lang="en-US" dirty="0"/>
              <a:t>the 'upload' command</a:t>
            </a:r>
          </a:p>
          <a:p>
            <a:pPr fontAlgn="base"/>
            <a:r>
              <a:rPr lang="en-US" dirty="0"/>
              <a:t>"Push" is forcing the changes to the target repo.</a:t>
            </a:r>
          </a:p>
          <a:p>
            <a:pPr lvl="1" fontAlgn="base"/>
            <a:r>
              <a:rPr lang="en-US" dirty="0"/>
              <a:t>[ your code ] -- pushing --&gt; [target]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 "push request" would be the target repo requesting you to push your changes.</a:t>
            </a:r>
          </a:p>
          <a:p>
            <a:pPr fontAlgn="base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DF6C2-98B1-AD4D-821A-93DAA048F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78932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git pull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7AEC08-7C4D-304E-8CF2-C129FBD1A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578933" cy="3684588"/>
          </a:xfrm>
        </p:spPr>
        <p:txBody>
          <a:bodyPr/>
          <a:lstStyle/>
          <a:p>
            <a:pPr fontAlgn="base"/>
            <a:r>
              <a:rPr lang="en-US" dirty="0"/>
              <a:t>the 'download' command</a:t>
            </a:r>
          </a:p>
          <a:p>
            <a:pPr fontAlgn="base"/>
            <a:r>
              <a:rPr lang="en-US" dirty="0"/>
              <a:t>"Pull" is the target repo grabbing your changes </a:t>
            </a:r>
          </a:p>
          <a:p>
            <a:pPr lvl="1" fontAlgn="base"/>
            <a:r>
              <a:rPr lang="en-US" dirty="0"/>
              <a:t>[ your code] }-- pulling -- [target]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 "pull request" is you requesting the target repository to please grab your changes.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044E0-C7B2-5144-9B1B-CBE6C13C0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 Pull vs Push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283E2-49A5-2344-BB5B-1D12E7A9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189" y="1635919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47F96-DE99-8D40-BA3E-6939EA64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68" y="1635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3016" cy="3032977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develop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a new branch 'develop'</a:t>
            </a:r>
          </a:p>
          <a:p>
            <a:pPr marL="233363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master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Branch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199" y="1690688"/>
            <a:ext cx="5578523" cy="4802187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By default, the repository has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marL="0" indent="0">
              <a:buNone/>
            </a:pPr>
            <a:r>
              <a:rPr lang="en-US" dirty="0"/>
              <a:t>Create a branch named </a:t>
            </a:r>
            <a:r>
              <a:rPr lang="en-US" b="1" dirty="0"/>
              <a:t>develop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checkout -b &lt;branch name&gt;</a:t>
            </a:r>
            <a:endParaRPr lang="en-US" b="1" dirty="0"/>
          </a:p>
          <a:p>
            <a:pPr lvl="1"/>
            <a:r>
              <a:rPr lang="en-US" dirty="0"/>
              <a:t>command to create a new branch &amp; switch to it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git branch</a:t>
            </a:r>
            <a:endParaRPr lang="en-US" b="1" dirty="0"/>
          </a:p>
          <a:p>
            <a:pPr lvl="1"/>
            <a:r>
              <a:rPr lang="en-US" dirty="0"/>
              <a:t>command to view a list of branches</a:t>
            </a:r>
          </a:p>
          <a:p>
            <a:pPr lvl="1"/>
            <a:r>
              <a:rPr lang="en-US" dirty="0"/>
              <a:t>current branch has the asterisk (*)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EBEFB8D-ACF5-7144-B4DA-BF36EC455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338830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develop Branch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303" y="1553378"/>
            <a:ext cx="6270735" cy="5078776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"develop only"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[develop f946eb0] File only in develop branch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 file changed, 0 insertions(+), 0 deletions(-)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create mode 100644 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develop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nothing to commit, working tree clean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-u origin develop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6461" y="1917097"/>
            <a:ext cx="5347236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While being in the </a:t>
            </a:r>
            <a:r>
              <a:rPr lang="en-US" b="1" dirty="0"/>
              <a:t>develop</a:t>
            </a:r>
            <a:r>
              <a:rPr lang="en-US" dirty="0"/>
              <a:t> branch, create a file.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add </a:t>
            </a:r>
            <a:r>
              <a:rPr lang="en-US" dirty="0"/>
              <a:t>and</a:t>
            </a:r>
            <a:r>
              <a:rPr lang="en-US" b="1" dirty="0"/>
              <a:t> git commit </a:t>
            </a:r>
            <a:r>
              <a:rPr lang="en-US" dirty="0"/>
              <a:t>to save it to the local repo.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status</a:t>
            </a:r>
            <a:r>
              <a:rPr lang="en-US" dirty="0"/>
              <a:t> to confirm the changes.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push </a:t>
            </a:r>
            <a:r>
              <a:rPr lang="en-US" dirty="0"/>
              <a:t>to push the changes to GitHub repo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316760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D51A-4489-7544-9827-4033D8AC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Confirming the Change on GitHub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1AEBC3-CA0A-414B-BB2D-464E6BDAB8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84358"/>
            <a:ext cx="4329296" cy="348928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3FE81-204A-6D43-8C55-E17C9EED8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7008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Only the </a:t>
            </a:r>
            <a:r>
              <a:rPr lang="en-US" b="1" dirty="0"/>
              <a:t>develop</a:t>
            </a:r>
            <a:r>
              <a:rPr lang="en-US" dirty="0"/>
              <a:t> branch included the new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another file in </a:t>
            </a:r>
            <a:r>
              <a:rPr lang="en-US" b="1" dirty="0"/>
              <a:t>develop </a:t>
            </a:r>
            <a:r>
              <a:rPr lang="en-US" dirty="0"/>
              <a:t>branch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view the </a:t>
            </a:r>
            <a:r>
              <a:rPr lang="en-US" b="1" dirty="0"/>
              <a:t>Network graph </a:t>
            </a:r>
          </a:p>
          <a:p>
            <a:pPr marL="457200" lvl="1" indent="0">
              <a:buNone/>
            </a:pPr>
            <a:r>
              <a:rPr lang="en-US" sz="2000" dirty="0"/>
              <a:t>https://github.com/USER/REPO/network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717AF-6161-EE45-9916-4F37B50BE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5332FA-AEB2-CB4C-A855-F043C3725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4505" y="4860883"/>
            <a:ext cx="4241495" cy="19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8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&amp; Merge Pull Request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04C40D-DAAE-1342-BF77-C5CFE31D23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6027447" cy="32112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4555" y="1690688"/>
            <a:ext cx="5728648" cy="4802188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Pull Requests </a:t>
            </a:r>
            <a:r>
              <a:rPr lang="en-US" dirty="0"/>
              <a:t>shows others your changes without actual modifying</a:t>
            </a:r>
          </a:p>
          <a:p>
            <a:pPr lvl="1"/>
            <a:r>
              <a:rPr lang="en-US" dirty="0"/>
              <a:t>useful for code review</a:t>
            </a:r>
          </a:p>
          <a:p>
            <a:pPr marL="1828800" lvl="4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GitHub, create the </a:t>
            </a:r>
            <a:r>
              <a:rPr lang="en-US" b="1" dirty="0"/>
              <a:t>pull request</a:t>
            </a:r>
            <a:r>
              <a:rPr lang="en-US" dirty="0"/>
              <a:t> to merge </a:t>
            </a:r>
            <a:r>
              <a:rPr lang="en-US" b="1" dirty="0"/>
              <a:t>develop</a:t>
            </a:r>
            <a:r>
              <a:rPr lang="en-US" dirty="0"/>
              <a:t> -&gt;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marL="1828800" lvl="4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Confirm the changes and Merge Pull request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results in </a:t>
            </a:r>
            <a:r>
              <a:rPr lang="en-US" b="1" dirty="0"/>
              <a:t>master</a:t>
            </a:r>
            <a:r>
              <a:rPr lang="en-US" dirty="0"/>
              <a:t> branch having the two new files!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D0F412-2A06-D343-852B-9BAA578B3C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9269"/>
            <a:ext cx="3470313" cy="100494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6E40B-5D4B-E947-9B62-3B3AE2065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724" y="5853050"/>
            <a:ext cx="3203276" cy="10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3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7F8B-059F-2747-AC66-F708D475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 </a:t>
            </a:r>
            <a:r>
              <a:rPr lang="en-US">
                <a:sym typeface="Wingdings" pitchFamily="2" charset="2"/>
              </a:rPr>
              <a:t> Update Local repo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C150A-0ED2-4F47-AA0D-897A646CA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6906" y="3657600"/>
            <a:ext cx="6122110" cy="28352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Currently, your GitHub repo is ahead of the local copy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git pull</a:t>
            </a:r>
            <a:r>
              <a:rPr lang="en-US" dirty="0"/>
              <a:t> command to address this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git pull origin master</a:t>
            </a:r>
          </a:p>
          <a:p>
            <a:pPr lvl="1"/>
            <a:r>
              <a:rPr lang="en-US" dirty="0"/>
              <a:t>pull the latest repo version from GitHub to the local repo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B3AD0-A724-6044-8947-CA7255451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F785B3-61CF-E44E-9818-BF643F71CDB2}"/>
              </a:ext>
            </a:extLst>
          </p:cNvPr>
          <p:cNvSpPr/>
          <p:nvPr/>
        </p:nvSpPr>
        <p:spPr>
          <a:xfrm>
            <a:off x="6096000" y="1597025"/>
            <a:ext cx="5843016" cy="1831974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master</a:t>
            </a: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altLang="ja-JP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pull origin master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-d develop</a:t>
            </a: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3D1D2-97C8-6542-860F-518401501380}"/>
              </a:ext>
            </a:extLst>
          </p:cNvPr>
          <p:cNvSpPr/>
          <p:nvPr/>
        </p:nvSpPr>
        <p:spPr>
          <a:xfrm>
            <a:off x="174812" y="1597025"/>
            <a:ext cx="5434418" cy="52609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$ git checkout master</a:t>
            </a:r>
          </a:p>
          <a:p>
            <a:pPr lvl="1"/>
            <a:r>
              <a:rPr lang="en-US" sz="1200" dirty="0"/>
              <a:t>  Switched to branch 'master'</a:t>
            </a:r>
          </a:p>
          <a:p>
            <a:pPr lvl="1"/>
            <a:r>
              <a:rPr lang="en-US" sz="1200" dirty="0"/>
              <a:t>  Your branch is behind 'origin/master' by 4 commits &amp; can be fast-forwarded</a:t>
            </a:r>
          </a:p>
          <a:p>
            <a:pPr lvl="1"/>
            <a:r>
              <a:rPr lang="en-US" sz="1200" dirty="0"/>
              <a:t>    (use "git pull" to update your local branch)</a:t>
            </a:r>
          </a:p>
          <a:p>
            <a:endParaRPr lang="en-US" sz="1200" dirty="0"/>
          </a:p>
          <a:p>
            <a:r>
              <a:rPr lang="en-US" sz="1400" dirty="0"/>
              <a:t>$ git pull origin master</a:t>
            </a:r>
          </a:p>
          <a:p>
            <a:pPr lvl="1"/>
            <a:r>
              <a:rPr lang="en-US" sz="1200" dirty="0"/>
              <a:t>  remote: Enumerating objects: 1, done.</a:t>
            </a:r>
          </a:p>
          <a:p>
            <a:pPr lvl="1"/>
            <a:r>
              <a:rPr lang="en-US" sz="1200" dirty="0"/>
              <a:t>  remote: Counting objects: 100% (1/1), done.</a:t>
            </a:r>
          </a:p>
          <a:p>
            <a:pPr lvl="1"/>
            <a:r>
              <a:rPr lang="en-US" sz="1200" dirty="0"/>
              <a:t>  remote: Total 1 (delta 0), reused 0 (delta 0), pack-reused 0</a:t>
            </a:r>
          </a:p>
          <a:p>
            <a:pPr lvl="1"/>
            <a:r>
              <a:rPr lang="en-US" sz="1200" dirty="0"/>
              <a:t>  Unpacking objects: 100% (1/1), 631 bytes | 210.00 KiB/s, done.</a:t>
            </a:r>
          </a:p>
          <a:p>
            <a:pPr lvl="1"/>
            <a:r>
              <a:rPr lang="en-US" sz="1200" dirty="0"/>
              <a:t>  From https://github.com/ahandsel/kintone_dojo</a:t>
            </a:r>
          </a:p>
          <a:p>
            <a:pPr lvl="1"/>
            <a:r>
              <a:rPr lang="en-US" sz="1200" dirty="0"/>
              <a:t>  * branch            master     -&gt; FETCH_HEAD</a:t>
            </a:r>
          </a:p>
          <a:p>
            <a:pPr lvl="1"/>
            <a:r>
              <a:rPr lang="en-US" sz="1200" dirty="0"/>
              <a:t>    5f9f89b..1438ca5  master     -&gt; origin/master</a:t>
            </a:r>
          </a:p>
          <a:p>
            <a:pPr lvl="1"/>
            <a:r>
              <a:rPr lang="en-US" sz="1200" dirty="0"/>
              <a:t>  Updating d775d42..1438ca5</a:t>
            </a:r>
          </a:p>
          <a:p>
            <a:pPr lvl="1"/>
            <a:r>
              <a:rPr lang="en-US" sz="1200" dirty="0"/>
              <a:t>  Fast-forward</a:t>
            </a:r>
          </a:p>
          <a:p>
            <a:pPr lvl="1"/>
            <a:r>
              <a:rPr lang="en-US" sz="1200" dirty="0"/>
              <a:t>  2nd_file.md     | 0</a:t>
            </a:r>
          </a:p>
          <a:p>
            <a:pPr lvl="1"/>
            <a:r>
              <a:rPr lang="en-US" sz="1200" dirty="0"/>
              <a:t>  </a:t>
            </a:r>
            <a:r>
              <a:rPr lang="en-US" sz="1200" dirty="0" err="1"/>
              <a:t>develop_file.md</a:t>
            </a:r>
            <a:r>
              <a:rPr lang="en-US" sz="1200" dirty="0"/>
              <a:t> | 0</a:t>
            </a:r>
          </a:p>
          <a:p>
            <a:pPr lvl="1"/>
            <a:r>
              <a:rPr lang="en-US" sz="1200" dirty="0"/>
              <a:t>  2 files changed, 0 insertions(+), 0 deletions(-)</a:t>
            </a:r>
          </a:p>
          <a:p>
            <a:pPr lvl="1"/>
            <a:r>
              <a:rPr lang="en-US" sz="1200" dirty="0"/>
              <a:t>  create mode 100644 2nd_file.md</a:t>
            </a:r>
          </a:p>
          <a:p>
            <a:pPr lvl="1"/>
            <a:r>
              <a:rPr lang="en-US" sz="1200" dirty="0"/>
              <a:t>  create mode 100644 </a:t>
            </a:r>
            <a:r>
              <a:rPr lang="en-US" sz="1200" dirty="0" err="1"/>
              <a:t>develop_file.md</a:t>
            </a:r>
            <a:endParaRPr lang="en-US" sz="1200" dirty="0"/>
          </a:p>
          <a:p>
            <a:endParaRPr lang="en-US" sz="1200" dirty="0"/>
          </a:p>
          <a:p>
            <a:r>
              <a:rPr lang="en-US" sz="1400" dirty="0"/>
              <a:t>$ git branch -d develop</a:t>
            </a:r>
          </a:p>
          <a:p>
            <a:pPr lvl="1"/>
            <a:r>
              <a:rPr lang="en-US" sz="1200" dirty="0"/>
              <a:t>  Deleted branch develop (was c6e6c83).</a:t>
            </a:r>
          </a:p>
          <a:p>
            <a:endParaRPr lang="en-US" sz="1200" dirty="0"/>
          </a:p>
          <a:p>
            <a:r>
              <a:rPr lang="en-US" sz="1400" dirty="0"/>
              <a:t>$ git branch</a:t>
            </a:r>
          </a:p>
          <a:p>
            <a:pPr lvl="1"/>
            <a:r>
              <a:rPr lang="en-US" sz="1200" dirty="0"/>
              <a:t>  * master</a:t>
            </a:r>
          </a:p>
        </p:txBody>
      </p:sp>
    </p:spTree>
    <p:extLst>
      <p:ext uri="{BB962C8B-B14F-4D97-AF65-F5344CB8AC3E}">
        <p14:creationId xmlns:p14="http://schemas.microsoft.com/office/powerpoint/2010/main" val="253555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8EC8-45A1-BC4B-B636-FAC536AED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7147679" cy="2769175"/>
          </a:xfrm>
        </p:spPr>
        <p:txBody>
          <a:bodyPr/>
          <a:lstStyle/>
          <a:p>
            <a:r>
              <a:rPr lang="en-US"/>
              <a:t>What are branches?</a:t>
            </a:r>
          </a:p>
          <a:p>
            <a:endParaRPr lang="en-US"/>
          </a:p>
          <a:p>
            <a:r>
              <a:rPr lang="en-US" sz="4800"/>
              <a:t>Overview of Hands-on C</a:t>
            </a:r>
          </a:p>
        </p:txBody>
      </p:sp>
    </p:spTree>
    <p:extLst>
      <p:ext uri="{BB962C8B-B14F-4D97-AF65-F5344CB8AC3E}">
        <p14:creationId xmlns:p14="http://schemas.microsoft.com/office/powerpoint/2010/main" val="422295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3AC8BA-3117-3C4A-8803-5C491422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Branches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4AC80C-59B8-8C46-A104-23C7CFEC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726" y="1681163"/>
            <a:ext cx="5475849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What are branches?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4BBC79-8DE8-2745-9039-FD3B27A7C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726" y="2505075"/>
            <a:ext cx="5475849" cy="3684588"/>
          </a:xfrm>
        </p:spPr>
        <p:txBody>
          <a:bodyPr/>
          <a:lstStyle/>
          <a:p>
            <a:r>
              <a:rPr lang="en-US" dirty="0"/>
              <a:t>movable pointer to a commit</a:t>
            </a:r>
          </a:p>
          <a:p>
            <a:r>
              <a:rPr lang="en-US" dirty="0"/>
              <a:t>mechanism that manages multiple timelines, allowing for changes without impacting the main line</a:t>
            </a:r>
          </a:p>
          <a:p>
            <a:pPr marL="0" indent="0">
              <a:buNone/>
            </a:pPr>
            <a:r>
              <a:rPr lang="en-US" b="1" dirty="0"/>
              <a:t>git checkout</a:t>
            </a:r>
          </a:p>
          <a:p>
            <a:pPr lvl="1"/>
            <a:r>
              <a:rPr lang="en-US" dirty="0"/>
              <a:t>command to switch branches</a:t>
            </a:r>
          </a:p>
          <a:p>
            <a:pPr marL="0" indent="0">
              <a:buNone/>
            </a:pPr>
            <a:r>
              <a:rPr lang="en-US" b="1" dirty="0"/>
              <a:t>git branch -d &lt;branch-name&gt; </a:t>
            </a:r>
          </a:p>
          <a:p>
            <a:pPr lvl="1"/>
            <a:r>
              <a:rPr lang="en-US" dirty="0"/>
              <a:t>command to delete branches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730CBC-720D-F044-BD85-FE83B4963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75848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Why use branches?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282F2-3389-A849-9886-E7D81440C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475849" cy="3684588"/>
          </a:xfrm>
        </p:spPr>
        <p:txBody>
          <a:bodyPr/>
          <a:lstStyle/>
          <a:p>
            <a:r>
              <a:rPr lang="en-US" dirty="0"/>
              <a:t>allows for a separation between stable, in-development, and experimental changes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This GitHub Slides</a:t>
            </a:r>
          </a:p>
          <a:p>
            <a:pPr lvl="1"/>
            <a:r>
              <a:rPr lang="en-US" dirty="0"/>
              <a:t>Each Hands-on and concept section can be a branch.</a:t>
            </a:r>
          </a:p>
          <a:p>
            <a:pPr lvl="1"/>
            <a:r>
              <a:rPr lang="en-US" dirty="0"/>
              <a:t>Each can be developed in parallel.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D7B367-12F9-3A4B-81EE-F401F801F2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287492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4D7C-60AA-A04D-909F-182B6AFD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 -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08A73-28E1-7247-B348-49D8A04A4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0" y="1825625"/>
            <a:ext cx="63550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master</a:t>
            </a:r>
            <a:r>
              <a:rPr lang="en-US" dirty="0"/>
              <a:t> branch contains the 'live' code that runs the website. </a:t>
            </a:r>
          </a:p>
          <a:p>
            <a:pPr lvl="1"/>
            <a:r>
              <a:rPr lang="en-US" dirty="0"/>
              <a:t>changes in </a:t>
            </a:r>
            <a:r>
              <a:rPr lang="en-US" b="1" dirty="0"/>
              <a:t>master </a:t>
            </a:r>
            <a:r>
              <a:rPr lang="en-US" dirty="0"/>
              <a:t>impacts users</a:t>
            </a:r>
          </a:p>
          <a:p>
            <a:pPr marL="0" indent="0">
              <a:buNone/>
            </a:pPr>
            <a:r>
              <a:rPr lang="en-US" dirty="0"/>
              <a:t>Two coders want to modify the website at the same time. Make 3x branches: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live code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feature_A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 for coder A to modify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feature_B</a:t>
            </a:r>
            <a:r>
              <a:rPr lang="en-US" dirty="0">
                <a:sym typeface="Wingdings" pitchFamily="2" charset="2"/>
              </a:rPr>
              <a:t>  for coder B to modify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Once the code developments are done, merge the branches.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F32A2-5382-D74B-B6BE-33C4A3D5E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F6760C6-C488-3048-80ED-A18E4BF48A5B}"/>
              </a:ext>
            </a:extLst>
          </p:cNvPr>
          <p:cNvSpPr/>
          <p:nvPr/>
        </p:nvSpPr>
        <p:spPr>
          <a:xfrm>
            <a:off x="2209800" y="2260600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C3C6E65-7B00-EF44-A18F-991FEF9076AE}"/>
              </a:ext>
            </a:extLst>
          </p:cNvPr>
          <p:cNvSpPr/>
          <p:nvPr/>
        </p:nvSpPr>
        <p:spPr>
          <a:xfrm rot="16200000">
            <a:off x="-609600" y="3564426"/>
            <a:ext cx="3657600" cy="457200"/>
          </a:xfrm>
          <a:prstGeom prst="rightArrow">
            <a:avLst>
              <a:gd name="adj1" fmla="val 50000"/>
              <a:gd name="adj2" fmla="val 992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737B174-A8FC-EC4D-BB77-F5D428E22675}"/>
              </a:ext>
            </a:extLst>
          </p:cNvPr>
          <p:cNvSpPr/>
          <p:nvPr/>
        </p:nvSpPr>
        <p:spPr>
          <a:xfrm>
            <a:off x="2209800" y="3772694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B856D30-9C04-7A41-A3D5-CD4CF6AC7891}"/>
              </a:ext>
            </a:extLst>
          </p:cNvPr>
          <p:cNvSpPr/>
          <p:nvPr/>
        </p:nvSpPr>
        <p:spPr>
          <a:xfrm>
            <a:off x="2209800" y="5284788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64E952B-97AE-A74F-ADD7-083014BC62EA}"/>
              </a:ext>
            </a:extLst>
          </p:cNvPr>
          <p:cNvSpPr/>
          <p:nvPr/>
        </p:nvSpPr>
        <p:spPr>
          <a:xfrm rot="5400000">
            <a:off x="1114864" y="3314321"/>
            <a:ext cx="914400" cy="9144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37555E0B-296F-5343-92FB-585660995E08}"/>
              </a:ext>
            </a:extLst>
          </p:cNvPr>
          <p:cNvSpPr/>
          <p:nvPr/>
        </p:nvSpPr>
        <p:spPr>
          <a:xfrm rot="5400000">
            <a:off x="1114864" y="4827588"/>
            <a:ext cx="914400" cy="9144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CB73C-5521-774E-B80D-66F2ED8F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400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17B69-9616-6242-85DB-7EE85EBD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15494"/>
            <a:ext cx="13716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DD154-0488-BA46-B6ED-3DE8F410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275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75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Microsoft Macintosh PowerPoint</Application>
  <PresentationFormat>Widescreen</PresentationFormat>
  <Paragraphs>140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PowerPoint Presentation</vt:lpstr>
      <vt:lpstr>Create a New Branch</vt:lpstr>
      <vt:lpstr>Changing develop Branch</vt:lpstr>
      <vt:lpstr>Confirming the Change on GitHub</vt:lpstr>
      <vt:lpstr>Create &amp; Merge Pull Request</vt:lpstr>
      <vt:lpstr>GitHub repo  Update Local repo</vt:lpstr>
      <vt:lpstr>PowerPoint Presentation</vt:lpstr>
      <vt:lpstr>Git Branches</vt:lpstr>
      <vt:lpstr>Branches - Website</vt:lpstr>
      <vt:lpstr>Git Pull vs Push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1</cp:revision>
  <dcterms:created xsi:type="dcterms:W3CDTF">2020-05-19T07:50:35Z</dcterms:created>
  <dcterms:modified xsi:type="dcterms:W3CDTF">2020-05-19T07:51:28Z</dcterms:modified>
  <cp:category/>
</cp:coreProperties>
</file>